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95" r:id="rId3"/>
    <p:sldId id="310" r:id="rId4"/>
    <p:sldId id="298" r:id="rId5"/>
    <p:sldId id="296" r:id="rId6"/>
    <p:sldId id="305" r:id="rId7"/>
    <p:sldId id="311" r:id="rId8"/>
    <p:sldId id="312" r:id="rId9"/>
    <p:sldId id="313" r:id="rId10"/>
    <p:sldId id="314" r:id="rId11"/>
    <p:sldId id="299" r:id="rId12"/>
    <p:sldId id="304" r:id="rId13"/>
    <p:sldId id="300" r:id="rId14"/>
    <p:sldId id="306" r:id="rId15"/>
    <p:sldId id="303" r:id="rId16"/>
    <p:sldId id="309" r:id="rId17"/>
    <p:sldId id="315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B8"/>
    <a:srgbClr val="6F6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37"/>
    <p:restoredTop sz="94674"/>
  </p:normalViewPr>
  <p:slideViewPr>
    <p:cSldViewPr snapToGrid="0" snapToObjects="1">
      <p:cViewPr varScale="1">
        <p:scale>
          <a:sx n="175" d="100"/>
          <a:sy n="175" d="100"/>
        </p:scale>
        <p:origin x="200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C4940-9BBC-AE46-B529-85A9DAAF1567}" type="datetimeFigureOut">
              <a:rPr lang="en-US" smtClean="0"/>
              <a:t>1/9/23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5EC5E-E3DA-474C-A1DD-CBC9CF65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8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9DDA3-1AD3-4733-BCC8-8A4E1F43F1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69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177" y="1810619"/>
            <a:ext cx="7772400" cy="1102519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177" y="2928543"/>
            <a:ext cx="6400800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6F6F7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3D3C-B2E2-9643-8DB4-72543B4A3A8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39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3D3C-B2E2-9643-8DB4-72543B4A3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4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3D3C-B2E2-9643-8DB4-72543B4A3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16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CB bullets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0911" y="1545431"/>
            <a:ext cx="3672483" cy="2390775"/>
          </a:xfrm>
          <a:prstGeom prst="rect">
            <a:avLst/>
          </a:prstGeom>
        </p:spPr>
        <p:txBody>
          <a:bodyPr/>
          <a:lstStyle>
            <a:lvl1pPr>
              <a:buClr>
                <a:srgbClr val="00305E"/>
              </a:buClr>
              <a:buSzPct val="100000"/>
              <a:defRPr sz="1875" b="1"/>
            </a:lvl1pPr>
            <a:lvl2pPr>
              <a:buClr>
                <a:srgbClr val="00305E"/>
              </a:buClr>
              <a:buSzPct val="100000"/>
              <a:defRPr sz="1875" b="1"/>
            </a:lvl2pPr>
            <a:lvl3pPr>
              <a:buClr>
                <a:srgbClr val="00305E"/>
              </a:buClr>
              <a:buSzPct val="100000"/>
              <a:defRPr sz="1875" b="1"/>
            </a:lvl3pPr>
            <a:lvl4pPr>
              <a:buClr>
                <a:srgbClr val="00305E"/>
              </a:buClr>
              <a:buSzPct val="100000"/>
              <a:defRPr sz="1875" b="1"/>
            </a:lvl4pPr>
            <a:lvl5pPr>
              <a:buClr>
                <a:srgbClr val="00305E"/>
              </a:buClr>
              <a:buSzPct val="100000"/>
              <a:defRPr sz="1875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7"/>
          <p:cNvSpPr>
            <a:spLocks noGrp="1"/>
          </p:cNvSpPr>
          <p:nvPr>
            <p:ph type="title" hasCustomPrompt="1"/>
          </p:nvPr>
        </p:nvSpPr>
        <p:spPr>
          <a:xfrm>
            <a:off x="628650" y="614362"/>
            <a:ext cx="7886700" cy="6536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6AD"/>
                </a:solidFill>
              </a:defRPr>
            </a:lvl1pPr>
          </a:lstStyle>
          <a:p>
            <a:r>
              <a:rPr lang="en-US" dirty="0"/>
              <a:t>Slide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00576" y="1545431"/>
            <a:ext cx="3921929" cy="2390775"/>
          </a:xfrm>
          <a:prstGeom prst="rect">
            <a:avLst/>
          </a:prstGeom>
        </p:spPr>
        <p:txBody>
          <a:bodyPr/>
          <a:lstStyle>
            <a:lvl1pPr>
              <a:buClr>
                <a:srgbClr val="00305E"/>
              </a:buClr>
              <a:buSzPct val="100000"/>
              <a:defRPr sz="1875" b="1"/>
            </a:lvl1pPr>
            <a:lvl2pPr>
              <a:buClr>
                <a:srgbClr val="00305E"/>
              </a:buClr>
              <a:buSzPct val="100000"/>
              <a:defRPr sz="1875" b="1"/>
            </a:lvl2pPr>
            <a:lvl3pPr>
              <a:buClr>
                <a:srgbClr val="00305E"/>
              </a:buClr>
              <a:buSzPct val="100000"/>
              <a:defRPr sz="1875" b="1"/>
            </a:lvl3pPr>
            <a:lvl4pPr>
              <a:buClr>
                <a:srgbClr val="00305E"/>
              </a:buClr>
              <a:buSzPct val="100000"/>
              <a:defRPr sz="1875" b="1"/>
            </a:lvl4pPr>
            <a:lvl5pPr>
              <a:buClr>
                <a:srgbClr val="00305E"/>
              </a:buClr>
              <a:buSzPct val="100000"/>
              <a:defRPr sz="1875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37061" y="4745373"/>
            <a:ext cx="372599" cy="192387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68479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3D3C-B2E2-9643-8DB4-72543B4A3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80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F6F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3D3C-B2E2-9643-8DB4-72543B4A3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7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3D3C-B2E2-9643-8DB4-72543B4A3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2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3D3C-B2E2-9643-8DB4-72543B4A3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5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3D3C-B2E2-9643-8DB4-72543B4A3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85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3D3C-B2E2-9643-8DB4-72543B4A3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0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3D3C-B2E2-9643-8DB4-72543B4A3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5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3D3C-B2E2-9643-8DB4-72543B4A3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8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6874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F3D3C-B2E2-9643-8DB4-72543B4A3A8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450408" y="4628578"/>
            <a:ext cx="8236392" cy="0"/>
          </a:xfrm>
          <a:prstGeom prst="line">
            <a:avLst/>
          </a:prstGeom>
          <a:ln w="12700">
            <a:solidFill>
              <a:srgbClr val="6F6F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PPT-BlueBar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5264"/>
          </a:xfrm>
          <a:prstGeom prst="rect">
            <a:avLst/>
          </a:prstGeom>
        </p:spPr>
      </p:pic>
      <p:pic>
        <p:nvPicPr>
          <p:cNvPr id="12" name="Picture 11" descr="TMS-Logo-RGB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4" y="4664741"/>
            <a:ext cx="1809922" cy="40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2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5EB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5EB8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5EB8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5EB8"/>
        </a:buClr>
        <a:buSzPct val="82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5EB8"/>
        </a:buClr>
        <a:buSzPct val="82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5EB8"/>
        </a:buClr>
        <a:buSzPct val="82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 anchor="b" anchorCtr="0">
            <a:normAutofit/>
          </a:bodyPr>
          <a:lstStyle/>
          <a:p>
            <a:r>
              <a:rPr lang="en-US" dirty="0"/>
              <a:t>The Modal Shop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543177" y="2913138"/>
            <a:ext cx="6400800" cy="13144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2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1420" y="1085136"/>
            <a:ext cx="4564461" cy="3320609"/>
          </a:xfrm>
        </p:spPr>
        <p:txBody>
          <a:bodyPr>
            <a:normAutofit/>
          </a:bodyPr>
          <a:lstStyle/>
          <a:p>
            <a:pPr lvl="1">
              <a:spcBef>
                <a:spcPts val="450"/>
              </a:spcBef>
            </a:pPr>
            <a:r>
              <a:rPr lang="en-US" sz="1600" b="0" dirty="0"/>
              <a:t>Power Generation</a:t>
            </a:r>
          </a:p>
          <a:p>
            <a:pPr lvl="1">
              <a:spcBef>
                <a:spcPts val="450"/>
              </a:spcBef>
            </a:pPr>
            <a:r>
              <a:rPr lang="en-US" sz="1600" b="0" dirty="0"/>
              <a:t>Refineries</a:t>
            </a:r>
          </a:p>
          <a:p>
            <a:pPr lvl="1">
              <a:spcBef>
                <a:spcPts val="450"/>
              </a:spcBef>
            </a:pPr>
            <a:r>
              <a:rPr lang="en-US" sz="1600" b="0" dirty="0"/>
              <a:t>Pipelines</a:t>
            </a:r>
          </a:p>
          <a:p>
            <a:pPr lvl="1">
              <a:spcBef>
                <a:spcPts val="450"/>
              </a:spcBef>
            </a:pPr>
            <a:r>
              <a:rPr lang="en-US" sz="1600" b="0" dirty="0"/>
              <a:t>Chemical</a:t>
            </a:r>
          </a:p>
          <a:p>
            <a:pPr lvl="1">
              <a:spcBef>
                <a:spcPts val="450"/>
              </a:spcBef>
            </a:pPr>
            <a:r>
              <a:rPr lang="en-US" sz="1600" b="0" dirty="0"/>
              <a:t>Mining</a:t>
            </a:r>
          </a:p>
          <a:p>
            <a:pPr lvl="1">
              <a:spcBef>
                <a:spcPts val="450"/>
              </a:spcBef>
            </a:pPr>
            <a:r>
              <a:rPr lang="en-US" sz="1600" b="0" dirty="0"/>
              <a:t>Pharmaceutical</a:t>
            </a:r>
          </a:p>
          <a:p>
            <a:pPr lvl="1">
              <a:spcBef>
                <a:spcPts val="450"/>
              </a:spcBef>
            </a:pPr>
            <a:r>
              <a:rPr lang="en-US" sz="1600" b="0" dirty="0"/>
              <a:t>Military </a:t>
            </a:r>
          </a:p>
          <a:p>
            <a:pPr lvl="1">
              <a:spcBef>
                <a:spcPts val="450"/>
              </a:spcBef>
            </a:pPr>
            <a:r>
              <a:rPr lang="en-US" sz="1600" b="0" dirty="0"/>
              <a:t>Automotive</a:t>
            </a:r>
          </a:p>
          <a:p>
            <a:pPr lvl="1">
              <a:spcBef>
                <a:spcPts val="450"/>
              </a:spcBef>
            </a:pPr>
            <a:r>
              <a:rPr lang="en-US" sz="1600" b="0" dirty="0"/>
              <a:t>General </a:t>
            </a:r>
            <a:r>
              <a:rPr lang="en-US" sz="1800" b="0" dirty="0"/>
              <a:t>Manufacturing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563"/>
            <a:ext cx="7886700" cy="653654"/>
          </a:xfrm>
        </p:spPr>
        <p:txBody>
          <a:bodyPr/>
          <a:lstStyle/>
          <a:p>
            <a:r>
              <a:rPr lang="en-US" dirty="0">
                <a:solidFill>
                  <a:srgbClr val="005EB8"/>
                </a:solidFill>
              </a:rPr>
              <a:t>Industries &amp; Applications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08075" hangingPunct="0">
              <a:lnSpc>
                <a:spcPct val="120000"/>
              </a:lnSpc>
              <a:spcBef>
                <a:spcPts val="1125"/>
              </a:spcBef>
            </a:pPr>
            <a:fld id="{86CB4B4D-7CA3-9044-876B-883B54F8677D}" type="slidenum">
              <a:rPr lang="en-US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308075" hangingPunct="0">
                <a:lnSpc>
                  <a:spcPct val="120000"/>
                </a:lnSpc>
                <a:spcBef>
                  <a:spcPts val="1125"/>
                </a:spcBef>
              </a:pPr>
              <a:t>10</a:t>
            </a:fld>
            <a:endParaRPr lang="en-US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270" y="963217"/>
            <a:ext cx="2609850" cy="173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91"/>
          <a:stretch/>
        </p:blipFill>
        <p:spPr>
          <a:xfrm>
            <a:off x="5589270" y="2794653"/>
            <a:ext cx="2609850" cy="170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4801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D32C8DF-ACAC-514B-B7B1-23EEE95B2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881" y="2547898"/>
            <a:ext cx="2812577" cy="185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14945C-211C-9D47-89A3-34CAE2869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017" y="999990"/>
            <a:ext cx="2761211" cy="183160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1420" y="1031796"/>
            <a:ext cx="4564461" cy="3032204"/>
          </a:xfrm>
        </p:spPr>
        <p:txBody>
          <a:bodyPr>
            <a:normAutofit fontScale="92500"/>
          </a:bodyPr>
          <a:lstStyle/>
          <a:p>
            <a:pPr>
              <a:spcBef>
                <a:spcPts val="450"/>
              </a:spcBef>
            </a:pPr>
            <a:r>
              <a:rPr lang="en-US" dirty="0"/>
              <a:t>Complete Shaker Systems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Electrodynamic Exciter Kits from 9 N to 489 N</a:t>
            </a:r>
          </a:p>
          <a:p>
            <a:pPr>
              <a:spcBef>
                <a:spcPts val="450"/>
              </a:spcBef>
            </a:pPr>
            <a:r>
              <a:rPr lang="en-US" dirty="0"/>
              <a:t>Variety of Options</a:t>
            </a:r>
          </a:p>
          <a:p>
            <a:pPr lvl="1" fontAlgn="base">
              <a:spcBef>
                <a:spcPts val="450"/>
              </a:spcBef>
            </a:pPr>
            <a:r>
              <a:rPr lang="en-US" sz="1500" b="0" dirty="0"/>
              <a:t>Modal Shakers</a:t>
            </a:r>
          </a:p>
          <a:p>
            <a:pPr lvl="1" fontAlgn="base">
              <a:spcBef>
                <a:spcPts val="450"/>
              </a:spcBef>
            </a:pPr>
            <a:r>
              <a:rPr lang="en-US" sz="1500" b="0" dirty="0"/>
              <a:t>Dual Purpose Shakers</a:t>
            </a:r>
          </a:p>
          <a:p>
            <a:pPr lvl="1" fontAlgn="base">
              <a:spcBef>
                <a:spcPts val="450"/>
              </a:spcBef>
            </a:pPr>
            <a:r>
              <a:rPr lang="en-US" sz="1500" b="0" dirty="0"/>
              <a:t>Mini Shakers</a:t>
            </a:r>
          </a:p>
          <a:p>
            <a:pPr lvl="1" fontAlgn="base">
              <a:spcBef>
                <a:spcPts val="450"/>
              </a:spcBef>
            </a:pPr>
            <a:r>
              <a:rPr lang="en-US" sz="1500" b="0" dirty="0"/>
              <a:t>Inertial Shakers</a:t>
            </a:r>
          </a:p>
          <a:p>
            <a:pPr marL="185208" lvl="1">
              <a:spcBef>
                <a:spcPts val="450"/>
              </a:spcBef>
            </a:pPr>
            <a:r>
              <a:rPr lang="en-US" dirty="0"/>
              <a:t>Test Accessories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PCB Sensors</a:t>
            </a:r>
          </a:p>
          <a:p>
            <a:pPr lvl="1">
              <a:spcBef>
                <a:spcPts val="450"/>
              </a:spcBef>
            </a:pPr>
            <a:r>
              <a:rPr lang="en-US" sz="1500" b="0" dirty="0" err="1"/>
              <a:t>AirRide</a:t>
            </a:r>
            <a:r>
              <a:rPr lang="en-US" sz="1500" b="0" dirty="0"/>
              <a:t> Supports | Shaker Stands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0610"/>
            <a:ext cx="7886700" cy="6536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5EB8"/>
                </a:solidFill>
              </a:rPr>
              <a:t>Structural Test Products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08075" hangingPunct="0">
              <a:lnSpc>
                <a:spcPct val="120000"/>
              </a:lnSpc>
              <a:spcBef>
                <a:spcPts val="1125"/>
              </a:spcBef>
            </a:pPr>
            <a:fld id="{86CB4B4D-7CA3-9044-876B-883B54F8677D}" type="slidenum">
              <a:rPr lang="en-US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308075" hangingPunct="0">
                <a:lnSpc>
                  <a:spcPct val="120000"/>
                </a:lnSpc>
                <a:spcBef>
                  <a:spcPts val="1125"/>
                </a:spcBef>
              </a:pPr>
              <a:t>11</a:t>
            </a:fld>
            <a:endParaRPr lang="en-US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84070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1420" y="1085136"/>
            <a:ext cx="4564461" cy="2941919"/>
          </a:xfrm>
        </p:spPr>
        <p:txBody>
          <a:bodyPr>
            <a:normAutofit/>
          </a:bodyPr>
          <a:lstStyle/>
          <a:p>
            <a:pPr>
              <a:spcBef>
                <a:spcPts val="450"/>
              </a:spcBef>
              <a:buFont typeface="Wingdings" pitchFamily="2" charset="2"/>
              <a:buChar char="§"/>
            </a:pPr>
            <a:r>
              <a:rPr lang="en-US" dirty="0"/>
              <a:t>Solutions for Testing</a:t>
            </a:r>
          </a:p>
          <a:p>
            <a:pPr lvl="1" defTabSz="685800" fontAlgn="base">
              <a:spcAft>
                <a:spcPct val="0"/>
              </a:spcAft>
              <a:buClr>
                <a:srgbClr val="0046AD"/>
              </a:buClr>
              <a:buSzTx/>
              <a:buFont typeface="Wingdings" pitchFamily="2" charset="2"/>
              <a:buChar char="§"/>
            </a:pPr>
            <a:r>
              <a:rPr lang="en-US" sz="1500" b="0" dirty="0"/>
              <a:t>Automotive</a:t>
            </a:r>
          </a:p>
          <a:p>
            <a:pPr lvl="2" defTabSz="685800" fontAlgn="base">
              <a:spcAft>
                <a:spcPct val="0"/>
              </a:spcAft>
              <a:buClr>
                <a:srgbClr val="0046AD"/>
              </a:buClr>
              <a:buSzTx/>
              <a:buFont typeface="Wingdings" pitchFamily="2" charset="2"/>
              <a:buChar char="§"/>
            </a:pPr>
            <a:r>
              <a:rPr lang="en-US" sz="1350" b="0" dirty="0">
                <a:latin typeface="Arial" pitchFamily="34" charset="0"/>
                <a:ea typeface="ＭＳ Ｐゴシック" pitchFamily="-107" charset="-128"/>
                <a:cs typeface="Arial" pitchFamily="34" charset="0"/>
              </a:rPr>
              <a:t>Ex. NVH | General Vibration Testing</a:t>
            </a:r>
          </a:p>
          <a:p>
            <a:pPr lvl="1" defTabSz="685800" fontAlgn="base">
              <a:spcAft>
                <a:spcPct val="0"/>
              </a:spcAft>
              <a:buClr>
                <a:srgbClr val="0046AD"/>
              </a:buClr>
              <a:buSzTx/>
              <a:buFont typeface="Wingdings" pitchFamily="2" charset="2"/>
              <a:buChar char="§"/>
            </a:pPr>
            <a:r>
              <a:rPr lang="en-US" sz="1500" b="0" dirty="0">
                <a:latin typeface="Arial" pitchFamily="34" charset="0"/>
                <a:ea typeface="ＭＳ Ｐゴシック" pitchFamily="-107" charset="-128"/>
                <a:cs typeface="Arial" pitchFamily="34" charset="0"/>
              </a:rPr>
              <a:t>Aerospace &amp; Defense</a:t>
            </a:r>
          </a:p>
          <a:p>
            <a:pPr lvl="2" defTabSz="685800" fontAlgn="base">
              <a:spcAft>
                <a:spcPct val="0"/>
              </a:spcAft>
              <a:buClr>
                <a:srgbClr val="0046AD"/>
              </a:buClr>
              <a:buSzTx/>
              <a:buFont typeface="Wingdings" pitchFamily="2" charset="2"/>
              <a:buChar char="§"/>
            </a:pPr>
            <a:r>
              <a:rPr lang="en-US" sz="1350" b="0" dirty="0">
                <a:latin typeface="Arial" pitchFamily="34" charset="0"/>
                <a:ea typeface="ＭＳ Ｐゴシック" pitchFamily="-107" charset="-128"/>
                <a:cs typeface="Arial" pitchFamily="34" charset="0"/>
              </a:rPr>
              <a:t>Ex. Ground Vibration Testing</a:t>
            </a:r>
          </a:p>
          <a:p>
            <a:pPr lvl="1" defTabSz="685800" fontAlgn="base">
              <a:spcAft>
                <a:spcPct val="0"/>
              </a:spcAft>
              <a:buClr>
                <a:srgbClr val="0046AD"/>
              </a:buClr>
              <a:buSzTx/>
              <a:buFont typeface="Wingdings" pitchFamily="2" charset="2"/>
              <a:buChar char="§"/>
            </a:pPr>
            <a:r>
              <a:rPr lang="en-US" sz="1500" b="0" dirty="0">
                <a:latin typeface="Arial" pitchFamily="34" charset="0"/>
                <a:ea typeface="ＭＳ Ｐゴシック" pitchFamily="-107" charset="-128"/>
                <a:cs typeface="Arial" pitchFamily="34" charset="0"/>
              </a:rPr>
              <a:t>Research &amp; Development</a:t>
            </a:r>
          </a:p>
          <a:p>
            <a:pPr lvl="1" defTabSz="685800" fontAlgn="base">
              <a:spcAft>
                <a:spcPct val="0"/>
              </a:spcAft>
              <a:buClr>
                <a:srgbClr val="0046AD"/>
              </a:buClr>
              <a:buSzTx/>
              <a:buFont typeface="Wingdings" pitchFamily="2" charset="2"/>
              <a:buChar char="§"/>
            </a:pPr>
            <a:r>
              <a:rPr lang="en-US" sz="1500" b="0" dirty="0">
                <a:latin typeface="Arial" pitchFamily="34" charset="0"/>
                <a:ea typeface="ＭＳ Ｐゴシック" pitchFamily="-107" charset="-128"/>
                <a:cs typeface="Arial" pitchFamily="34" charset="0"/>
              </a:rPr>
              <a:t>Consumer Products</a:t>
            </a:r>
          </a:p>
          <a:p>
            <a:pPr lvl="1" defTabSz="685800" fontAlgn="base">
              <a:spcAft>
                <a:spcPct val="0"/>
              </a:spcAft>
              <a:buClr>
                <a:srgbClr val="0046AD"/>
              </a:buClr>
              <a:buSzTx/>
              <a:buFont typeface="Wingdings" pitchFamily="2" charset="2"/>
              <a:buChar char="§"/>
            </a:pPr>
            <a:r>
              <a:rPr lang="en-US" sz="1500" b="0" dirty="0">
                <a:latin typeface="Arial" pitchFamily="34" charset="0"/>
                <a:ea typeface="ＭＳ Ｐゴシック" pitchFamily="-107" charset="-128"/>
                <a:cs typeface="Arial" pitchFamily="34" charset="0"/>
              </a:rPr>
              <a:t>Medical</a:t>
            </a:r>
          </a:p>
          <a:p>
            <a:pPr lvl="1" defTabSz="685800" fontAlgn="base">
              <a:spcAft>
                <a:spcPct val="0"/>
              </a:spcAft>
              <a:buClr>
                <a:srgbClr val="0046AD"/>
              </a:buClr>
              <a:buSzTx/>
              <a:buFont typeface="Wingdings" pitchFamily="2" charset="2"/>
              <a:buChar char="§"/>
            </a:pPr>
            <a:r>
              <a:rPr lang="en-US" sz="1500" b="0" dirty="0">
                <a:latin typeface="Arial" pitchFamily="34" charset="0"/>
                <a:ea typeface="ＭＳ Ｐゴシック" pitchFamily="-107" charset="-128"/>
                <a:cs typeface="Arial" pitchFamily="34" charset="0"/>
              </a:rPr>
              <a:t>Universities</a:t>
            </a:r>
          </a:p>
          <a:p>
            <a:pPr lvl="2" defTabSz="685800" fontAlgn="base">
              <a:spcAft>
                <a:spcPct val="0"/>
              </a:spcAft>
              <a:buClr>
                <a:srgbClr val="0046AD"/>
              </a:buClr>
              <a:buSzTx/>
              <a:buFont typeface="Wingdings" pitchFamily="2" charset="2"/>
              <a:buChar char="§"/>
            </a:pPr>
            <a:r>
              <a:rPr lang="en-US" sz="1350" b="0" dirty="0">
                <a:latin typeface="Arial" pitchFamily="34" charset="0"/>
                <a:ea typeface="ＭＳ Ｐゴシック" pitchFamily="-107" charset="-128"/>
                <a:cs typeface="Arial" pitchFamily="34" charset="0"/>
              </a:rPr>
              <a:t>Ex. Teaching | R&amp;D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5697"/>
            <a:ext cx="7886700" cy="653654"/>
          </a:xfrm>
        </p:spPr>
        <p:txBody>
          <a:bodyPr/>
          <a:lstStyle/>
          <a:p>
            <a:r>
              <a:rPr lang="en-US" dirty="0">
                <a:solidFill>
                  <a:srgbClr val="005EB8"/>
                </a:solidFill>
              </a:rPr>
              <a:t>Industries &amp; Applications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08075" hangingPunct="0">
              <a:lnSpc>
                <a:spcPct val="120000"/>
              </a:lnSpc>
              <a:spcBef>
                <a:spcPts val="1125"/>
              </a:spcBef>
            </a:pPr>
            <a:fld id="{86CB4B4D-7CA3-9044-876B-883B54F8677D}" type="slidenum">
              <a:rPr lang="en-US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308075" hangingPunct="0">
                <a:lnSpc>
                  <a:spcPct val="120000"/>
                </a:lnSpc>
                <a:spcBef>
                  <a:spcPts val="1125"/>
                </a:spcBef>
              </a:pPr>
              <a:t>12</a:t>
            </a:fld>
            <a:endParaRPr lang="en-US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597" y="1115616"/>
            <a:ext cx="2413661" cy="160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http://www.sae.org/images/enewsletter/technology/080122TestSim/08_4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5"/>
          <a:stretch/>
        </p:blipFill>
        <p:spPr bwMode="auto">
          <a:xfrm>
            <a:off x="5431597" y="2780508"/>
            <a:ext cx="2413661" cy="160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38872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1419" y="1085136"/>
            <a:ext cx="5192071" cy="341297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450"/>
              </a:spcBef>
            </a:pPr>
            <a:r>
              <a:rPr lang="en-US" dirty="0"/>
              <a:t>Plug &amp; Play Solutions</a:t>
            </a:r>
          </a:p>
          <a:p>
            <a:pPr lvl="1">
              <a:lnSpc>
                <a:spcPct val="150000"/>
              </a:lnSpc>
              <a:spcBef>
                <a:spcPts val="450"/>
              </a:spcBef>
            </a:pPr>
            <a:r>
              <a:rPr lang="en-US" sz="1500" b="0" dirty="0"/>
              <a:t>Making high quality measurements accessible</a:t>
            </a:r>
          </a:p>
          <a:p>
            <a:pPr>
              <a:lnSpc>
                <a:spcPct val="150000"/>
              </a:lnSpc>
              <a:spcBef>
                <a:spcPts val="450"/>
              </a:spcBef>
            </a:pPr>
            <a:r>
              <a:rPr lang="en-US" dirty="0"/>
              <a:t>Digiducer USB Accelerometer</a:t>
            </a:r>
          </a:p>
          <a:p>
            <a:pPr lvl="1">
              <a:lnSpc>
                <a:spcPct val="150000"/>
              </a:lnSpc>
              <a:spcBef>
                <a:spcPts val="450"/>
              </a:spcBef>
            </a:pPr>
            <a:r>
              <a:rPr lang="en-US" sz="1500" b="0" dirty="0"/>
              <a:t>Broad frequency Piezoelectric sensor</a:t>
            </a:r>
          </a:p>
          <a:p>
            <a:pPr lvl="1">
              <a:lnSpc>
                <a:spcPct val="150000"/>
              </a:lnSpc>
              <a:spcBef>
                <a:spcPts val="450"/>
              </a:spcBef>
            </a:pPr>
            <a:r>
              <a:rPr lang="en-US" sz="1500" b="0" dirty="0"/>
              <a:t>Record real-time data via smartphone, tablet, PC</a:t>
            </a:r>
          </a:p>
          <a:p>
            <a:pPr marL="185208" lvl="1">
              <a:lnSpc>
                <a:spcPct val="150000"/>
              </a:lnSpc>
              <a:spcBef>
                <a:spcPts val="450"/>
              </a:spcBef>
            </a:pPr>
            <a:r>
              <a:rPr lang="en-US" dirty="0"/>
              <a:t>ICP</a:t>
            </a:r>
            <a:r>
              <a:rPr lang="en-US" baseline="30000" dirty="0"/>
              <a:t>®</a:t>
            </a:r>
            <a:r>
              <a:rPr lang="en-US" dirty="0"/>
              <a:t> to USB Signal Conditioner</a:t>
            </a:r>
          </a:p>
          <a:p>
            <a:pPr lvl="1">
              <a:lnSpc>
                <a:spcPct val="150000"/>
              </a:lnSpc>
              <a:spcBef>
                <a:spcPts val="450"/>
              </a:spcBef>
            </a:pPr>
            <a:r>
              <a:rPr lang="en-US" sz="1500" b="0" dirty="0"/>
              <a:t>Pocket-sized, portable sensor digitization compatible with existing ICP Sensors</a:t>
            </a:r>
          </a:p>
          <a:p>
            <a:pPr lvl="1">
              <a:lnSpc>
                <a:spcPct val="150000"/>
              </a:lnSpc>
              <a:spcBef>
                <a:spcPts val="450"/>
              </a:spcBef>
            </a:pPr>
            <a:r>
              <a:rPr lang="en-US" sz="1500" b="0" dirty="0"/>
              <a:t>Easy data collection and sharing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4967"/>
            <a:ext cx="7886700" cy="653654"/>
          </a:xfrm>
        </p:spPr>
        <p:txBody>
          <a:bodyPr/>
          <a:lstStyle/>
          <a:p>
            <a:r>
              <a:rPr lang="en-US" dirty="0">
                <a:solidFill>
                  <a:srgbClr val="005EB8"/>
                </a:solidFill>
              </a:rPr>
              <a:t>Digital Sensing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08075" hangingPunct="0">
              <a:lnSpc>
                <a:spcPct val="120000"/>
              </a:lnSpc>
              <a:spcBef>
                <a:spcPts val="1125"/>
              </a:spcBef>
            </a:pPr>
            <a:fld id="{86CB4B4D-7CA3-9044-876B-883B54F8677D}" type="slidenum">
              <a:rPr lang="en-US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308075" hangingPunct="0">
                <a:lnSpc>
                  <a:spcPct val="120000"/>
                </a:lnSpc>
                <a:spcBef>
                  <a:spcPts val="1125"/>
                </a:spcBef>
              </a:pPr>
              <a:t>13</a:t>
            </a:fld>
            <a:endParaRPr lang="en-US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924" y="876300"/>
            <a:ext cx="2641601" cy="1485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050" y="2468715"/>
            <a:ext cx="2332355" cy="173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766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1420" y="1085136"/>
            <a:ext cx="4564461" cy="304351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450"/>
              </a:spcBef>
            </a:pPr>
            <a:r>
              <a:rPr lang="en-US" dirty="0"/>
              <a:t>From Test to Industrial</a:t>
            </a:r>
          </a:p>
          <a:p>
            <a:pPr lvl="1">
              <a:lnSpc>
                <a:spcPct val="150000"/>
              </a:lnSpc>
              <a:spcBef>
                <a:spcPts val="450"/>
              </a:spcBef>
            </a:pPr>
            <a:r>
              <a:rPr lang="en-US" sz="1500" b="0" dirty="0"/>
              <a:t>Aerospace &amp; Defense</a:t>
            </a:r>
          </a:p>
          <a:p>
            <a:pPr lvl="1">
              <a:lnSpc>
                <a:spcPct val="150000"/>
              </a:lnSpc>
              <a:spcBef>
                <a:spcPts val="450"/>
              </a:spcBef>
            </a:pPr>
            <a:r>
              <a:rPr lang="en-US" sz="1500" b="0" dirty="0"/>
              <a:t>Consumer Products</a:t>
            </a:r>
          </a:p>
          <a:p>
            <a:pPr lvl="1">
              <a:lnSpc>
                <a:spcPct val="150000"/>
              </a:lnSpc>
              <a:spcBef>
                <a:spcPts val="450"/>
              </a:spcBef>
            </a:pPr>
            <a:r>
              <a:rPr lang="en-US" sz="1500" b="0" dirty="0"/>
              <a:t>Electronics &amp; Communication</a:t>
            </a:r>
          </a:p>
          <a:p>
            <a:pPr lvl="1">
              <a:lnSpc>
                <a:spcPct val="150000"/>
              </a:lnSpc>
              <a:spcBef>
                <a:spcPts val="450"/>
              </a:spcBef>
            </a:pPr>
            <a:r>
              <a:rPr lang="en-US" sz="1500" b="0" dirty="0"/>
              <a:t>Noise &amp; Control Engineering</a:t>
            </a:r>
          </a:p>
          <a:p>
            <a:pPr lvl="1">
              <a:lnSpc>
                <a:spcPct val="150000"/>
              </a:lnSpc>
              <a:spcBef>
                <a:spcPts val="450"/>
              </a:spcBef>
            </a:pPr>
            <a:r>
              <a:rPr lang="en-US" sz="1500" b="0" dirty="0"/>
              <a:t>Industrial &amp; Process Manufacturing</a:t>
            </a:r>
          </a:p>
          <a:p>
            <a:pPr lvl="1">
              <a:lnSpc>
                <a:spcPct val="150000"/>
              </a:lnSpc>
              <a:spcBef>
                <a:spcPts val="450"/>
              </a:spcBef>
            </a:pPr>
            <a:r>
              <a:rPr lang="en-US" sz="1500" b="0" dirty="0"/>
              <a:t>Research &amp; Development</a:t>
            </a:r>
          </a:p>
          <a:p>
            <a:pPr lvl="1">
              <a:lnSpc>
                <a:spcPct val="150000"/>
              </a:lnSpc>
              <a:spcBef>
                <a:spcPts val="450"/>
              </a:spcBef>
            </a:pPr>
            <a:r>
              <a:rPr lang="en-US" sz="1500" b="0" dirty="0"/>
              <a:t>Universities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548"/>
            <a:ext cx="7886700" cy="653654"/>
          </a:xfrm>
        </p:spPr>
        <p:txBody>
          <a:bodyPr/>
          <a:lstStyle/>
          <a:p>
            <a:r>
              <a:rPr lang="en-US" dirty="0">
                <a:solidFill>
                  <a:srgbClr val="005EB8"/>
                </a:solidFill>
              </a:rPr>
              <a:t>Industries &amp; Applications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08075" hangingPunct="0">
              <a:lnSpc>
                <a:spcPct val="120000"/>
              </a:lnSpc>
              <a:spcBef>
                <a:spcPts val="1125"/>
              </a:spcBef>
            </a:pPr>
            <a:fld id="{86CB4B4D-7CA3-9044-876B-883B54F8677D}" type="slidenum">
              <a:rPr lang="en-US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308075" hangingPunct="0">
                <a:lnSpc>
                  <a:spcPct val="120000"/>
                </a:lnSpc>
                <a:spcBef>
                  <a:spcPts val="1125"/>
                </a:spcBef>
              </a:pPr>
              <a:t>14</a:t>
            </a:fld>
            <a:endParaRPr lang="en-US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61336"/>
            <a:ext cx="2500142" cy="16963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30"/>
          <a:stretch/>
        </p:blipFill>
        <p:spPr>
          <a:xfrm>
            <a:off x="5486400" y="2939575"/>
            <a:ext cx="2500142" cy="131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35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1419" y="1085135"/>
            <a:ext cx="5284632" cy="3422209"/>
          </a:xfrm>
        </p:spPr>
        <p:txBody>
          <a:bodyPr/>
          <a:lstStyle/>
          <a:p>
            <a:pPr>
              <a:spcBef>
                <a:spcPts val="450"/>
              </a:spcBef>
            </a:pPr>
            <a:r>
              <a:rPr lang="en-US" dirty="0"/>
              <a:t>100% Quality Inspection of Metal Parts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NDT-Resonant Acoustic Method</a:t>
            </a:r>
          </a:p>
          <a:p>
            <a:pPr>
              <a:spcBef>
                <a:spcPts val="450"/>
              </a:spcBef>
            </a:pPr>
            <a:r>
              <a:rPr lang="en-US" dirty="0"/>
              <a:t>Fast, Objective Results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Systems for Production Line Integration</a:t>
            </a:r>
          </a:p>
          <a:p>
            <a:pPr lvl="2">
              <a:spcBef>
                <a:spcPts val="450"/>
              </a:spcBef>
            </a:pPr>
            <a:r>
              <a:rPr lang="en-US" sz="1500" b="0" dirty="0"/>
              <a:t>From NDT-AUTO for larger parts to NDT-Drop Fixture for small components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Results as fast as 3 seconds per part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Simple Pass / Fail Result </a:t>
            </a:r>
          </a:p>
          <a:p>
            <a:pPr lvl="2">
              <a:spcBef>
                <a:spcPts val="450"/>
              </a:spcBef>
            </a:pPr>
            <a:r>
              <a:rPr lang="en-US" sz="1500" b="0" dirty="0"/>
              <a:t>No interpretation needed</a:t>
            </a:r>
          </a:p>
          <a:p>
            <a:pPr lvl="1">
              <a:spcBef>
                <a:spcPts val="450"/>
              </a:spcBef>
            </a:pPr>
            <a:endParaRPr lang="en-US" sz="15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31482"/>
            <a:ext cx="7886700" cy="653654"/>
          </a:xfrm>
        </p:spPr>
        <p:txBody>
          <a:bodyPr/>
          <a:lstStyle/>
          <a:p>
            <a:r>
              <a:rPr lang="en-US" dirty="0">
                <a:solidFill>
                  <a:srgbClr val="005EB8"/>
                </a:solidFill>
              </a:rPr>
              <a:t>Non-Destructive Test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08075" hangingPunct="0">
              <a:lnSpc>
                <a:spcPct val="120000"/>
              </a:lnSpc>
              <a:spcBef>
                <a:spcPts val="1125"/>
              </a:spcBef>
            </a:pPr>
            <a:fld id="{86CB4B4D-7CA3-9044-876B-883B54F8677D}" type="slidenum">
              <a:rPr lang="en-US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308075" hangingPunct="0">
                <a:lnSpc>
                  <a:spcPct val="120000"/>
                </a:lnSpc>
                <a:spcBef>
                  <a:spcPts val="1125"/>
                </a:spcBef>
              </a:pPr>
              <a:t>15</a:t>
            </a:fld>
            <a:endParaRPr lang="en-US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D977C8-BE35-3C41-9D58-32B560392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613" y="1361346"/>
            <a:ext cx="2613868" cy="247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8234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1420" y="1085136"/>
            <a:ext cx="5127416" cy="3182064"/>
          </a:xfrm>
        </p:spPr>
        <p:txBody>
          <a:bodyPr>
            <a:normAutofit/>
          </a:bodyPr>
          <a:lstStyle/>
          <a:p>
            <a:pPr>
              <a:spcBef>
                <a:spcPts val="450"/>
              </a:spcBef>
            </a:pPr>
            <a:r>
              <a:rPr lang="en-US" dirty="0"/>
              <a:t>Bring 100% Quality Around the World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Automotive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Aerospace &amp; Defense</a:t>
            </a:r>
          </a:p>
          <a:p>
            <a:pPr>
              <a:spcBef>
                <a:spcPts val="450"/>
              </a:spcBef>
            </a:pPr>
            <a:r>
              <a:rPr lang="en-US" dirty="0"/>
              <a:t>For Manufacturing of Parts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Powdered Metal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Ductile Iron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Bearings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Castings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Forgings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Additive Manufacturing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7734"/>
            <a:ext cx="7886700" cy="653654"/>
          </a:xfrm>
        </p:spPr>
        <p:txBody>
          <a:bodyPr/>
          <a:lstStyle/>
          <a:p>
            <a:r>
              <a:rPr lang="en-US" dirty="0">
                <a:solidFill>
                  <a:srgbClr val="005EB8"/>
                </a:solidFill>
              </a:rPr>
              <a:t>Industries &amp; Applications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08075" hangingPunct="0">
              <a:lnSpc>
                <a:spcPct val="120000"/>
              </a:lnSpc>
              <a:spcBef>
                <a:spcPts val="1125"/>
              </a:spcBef>
            </a:pPr>
            <a:fld id="{86CB4B4D-7CA3-9044-876B-883B54F8677D}" type="slidenum">
              <a:rPr lang="en-US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308075" hangingPunct="0">
                <a:lnSpc>
                  <a:spcPct val="120000"/>
                </a:lnSpc>
                <a:spcBef>
                  <a:spcPts val="1125"/>
                </a:spcBef>
              </a:pPr>
              <a:t>16</a:t>
            </a:fld>
            <a:endParaRPr lang="en-US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06" y="1693796"/>
            <a:ext cx="3293744" cy="219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0011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FAD53F9-1E00-8746-BBD9-EFD27963B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8512"/>
            <a:ext cx="7886700" cy="653654"/>
          </a:xfrm>
        </p:spPr>
        <p:txBody>
          <a:bodyPr/>
          <a:lstStyle/>
          <a:p>
            <a:r>
              <a:rPr lang="en-US" dirty="0">
                <a:solidFill>
                  <a:srgbClr val="005EB8"/>
                </a:solidFill>
              </a:rPr>
              <a:t>Thank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08075" hangingPunct="0">
              <a:lnSpc>
                <a:spcPct val="120000"/>
              </a:lnSpc>
              <a:spcBef>
                <a:spcPts val="1125"/>
              </a:spcBef>
            </a:pPr>
            <a:fld id="{86CB4B4D-7CA3-9044-876B-883B54F8677D}" type="slidenum">
              <a:rPr lang="en-US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308075" hangingPunct="0">
                <a:lnSpc>
                  <a:spcPct val="120000"/>
                </a:lnSpc>
                <a:spcBef>
                  <a:spcPts val="1125"/>
                </a:spcBef>
              </a:pPr>
              <a:t>17</a:t>
            </a:fld>
            <a:endParaRPr lang="en-US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9AEAD3-07FE-4140-BCB7-48F7E4A81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501" y="1257200"/>
            <a:ext cx="3736998" cy="280274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C0D94-A668-3F4A-B4B0-B2485182CC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9135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0620" y="1727918"/>
            <a:ext cx="4183460" cy="2251215"/>
          </a:xfrm>
        </p:spPr>
        <p:txBody>
          <a:bodyPr/>
          <a:lstStyle/>
          <a:p>
            <a:pPr>
              <a:spcBef>
                <a:spcPts val="450"/>
              </a:spcBef>
            </a:pPr>
            <a:r>
              <a:rPr lang="en-US" dirty="0"/>
              <a:t>Overview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Founded in 1990 in Cincinnati, Ohio as a rental services and system solution provider of PCB Piezotronics. Our team supports customers around the globe.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FAD53F9-1E00-8746-BBD9-EFD27963B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8512"/>
            <a:ext cx="7886700" cy="653654"/>
          </a:xfrm>
        </p:spPr>
        <p:txBody>
          <a:bodyPr/>
          <a:lstStyle/>
          <a:p>
            <a:r>
              <a:rPr lang="en-US" dirty="0">
                <a:solidFill>
                  <a:srgbClr val="005EB8"/>
                </a:solidFill>
              </a:rPr>
              <a:t>Who is The Modal Shop?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08075" hangingPunct="0">
              <a:lnSpc>
                <a:spcPct val="120000"/>
              </a:lnSpc>
              <a:spcBef>
                <a:spcPts val="1125"/>
              </a:spcBef>
            </a:pPr>
            <a:fld id="{86CB4B4D-7CA3-9044-876B-883B54F8677D}" type="slidenum">
              <a:rPr lang="en-US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308075" hangingPunct="0">
                <a:lnSpc>
                  <a:spcPct val="120000"/>
                </a:lnSpc>
                <a:spcBef>
                  <a:spcPts val="1125"/>
                </a:spcBef>
              </a:pPr>
              <a:t>2</a:t>
            </a:fld>
            <a:endParaRPr lang="en-US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E20026-EF3E-B146-8EB0-F42983CAC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558" y="1669860"/>
            <a:ext cx="3647822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3424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1419" y="1117600"/>
            <a:ext cx="8295489" cy="287250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  <a:spcBef>
                <a:spcPts val="450"/>
              </a:spcBef>
            </a:pPr>
            <a:r>
              <a:rPr lang="en-US" dirty="0"/>
              <a:t>Our Solutions</a:t>
            </a:r>
          </a:p>
          <a:p>
            <a:pPr lvl="1">
              <a:lnSpc>
                <a:spcPct val="160000"/>
              </a:lnSpc>
            </a:pPr>
            <a:r>
              <a:rPr lang="en-US" sz="1800" b="0" dirty="0"/>
              <a:t>Sound &amp; Vibration Rental - PCB | Larson Davis | TMS Sensors and Systems</a:t>
            </a:r>
          </a:p>
          <a:p>
            <a:pPr lvl="1">
              <a:lnSpc>
                <a:spcPct val="160000"/>
              </a:lnSpc>
            </a:pPr>
            <a:r>
              <a:rPr lang="en-US" sz="1800" b="0" dirty="0"/>
              <a:t>Calibration Systems – Vibration | Pressure | Acoustic for Laboratories</a:t>
            </a:r>
          </a:p>
          <a:p>
            <a:pPr lvl="1">
              <a:lnSpc>
                <a:spcPct val="160000"/>
              </a:lnSpc>
            </a:pPr>
            <a:r>
              <a:rPr lang="en-US" sz="1800" b="0" dirty="0"/>
              <a:t>Portable Vibration Calibrators – Broad and Low Frequency for Field Validation </a:t>
            </a:r>
          </a:p>
          <a:p>
            <a:pPr lvl="1">
              <a:lnSpc>
                <a:spcPct val="160000"/>
              </a:lnSpc>
            </a:pPr>
            <a:r>
              <a:rPr lang="en-US" sz="1800" b="0" dirty="0"/>
              <a:t>Structural Test Products – Modal &amp; Vibration Shaker Systems | Test Accessories</a:t>
            </a:r>
          </a:p>
          <a:p>
            <a:pPr lvl="1">
              <a:lnSpc>
                <a:spcPct val="160000"/>
              </a:lnSpc>
            </a:pPr>
            <a:r>
              <a:rPr lang="en-US" sz="1800" b="0" dirty="0"/>
              <a:t>Digital Sensing – Plug &amp; Play Sensors and Signal Conditioners</a:t>
            </a:r>
          </a:p>
          <a:p>
            <a:pPr lvl="1">
              <a:lnSpc>
                <a:spcPct val="160000"/>
              </a:lnSpc>
            </a:pPr>
            <a:r>
              <a:rPr lang="en-US" sz="1800" b="0" dirty="0"/>
              <a:t>Non-Destructive Testing – End-of-Production-Line Quality Inspection Systems</a:t>
            </a:r>
            <a:endParaRPr lang="en-US" sz="1800" b="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7271"/>
            <a:ext cx="7886700" cy="653654"/>
          </a:xfrm>
        </p:spPr>
        <p:txBody>
          <a:bodyPr/>
          <a:lstStyle/>
          <a:p>
            <a:r>
              <a:rPr lang="en-US" dirty="0">
                <a:solidFill>
                  <a:srgbClr val="005EB8"/>
                </a:solidFill>
              </a:rPr>
              <a:t>How can we help?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08075" hangingPunct="0">
              <a:lnSpc>
                <a:spcPct val="120000"/>
              </a:lnSpc>
              <a:spcBef>
                <a:spcPts val="1125"/>
              </a:spcBef>
            </a:pPr>
            <a:fld id="{86CB4B4D-7CA3-9044-876B-883B54F8677D}" type="slidenum">
              <a:rPr lang="en-US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308075" hangingPunct="0">
                <a:lnSpc>
                  <a:spcPct val="120000"/>
                </a:lnSpc>
                <a:spcBef>
                  <a:spcPts val="1125"/>
                </a:spcBef>
              </a:pPr>
              <a:t>3</a:t>
            </a:fld>
            <a:endParaRPr lang="en-US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074866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1420" y="1107996"/>
            <a:ext cx="7353380" cy="260502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spcBef>
                <a:spcPts val="450"/>
              </a:spcBef>
            </a:pPr>
            <a:r>
              <a:rPr lang="en-US" dirty="0"/>
              <a:t>Test Applications</a:t>
            </a:r>
          </a:p>
          <a:p>
            <a:pPr lvl="1">
              <a:lnSpc>
                <a:spcPct val="160000"/>
              </a:lnSpc>
              <a:spcBef>
                <a:spcPts val="450"/>
              </a:spcBef>
            </a:pPr>
            <a:r>
              <a:rPr lang="en-US" b="0" dirty="0"/>
              <a:t>Automotive | Aerospace &amp; Defense | Research &amp; Development</a:t>
            </a:r>
            <a:r>
              <a:rPr lang="en-US" sz="1500" b="0" dirty="0"/>
              <a:t>. </a:t>
            </a:r>
          </a:p>
          <a:p>
            <a:pPr>
              <a:lnSpc>
                <a:spcPct val="160000"/>
              </a:lnSpc>
              <a:spcBef>
                <a:spcPts val="450"/>
              </a:spcBef>
            </a:pPr>
            <a:r>
              <a:rPr lang="en-US" dirty="0"/>
              <a:t>Industrial Applications</a:t>
            </a:r>
          </a:p>
          <a:p>
            <a:pPr lvl="1">
              <a:lnSpc>
                <a:spcPct val="160000"/>
              </a:lnSpc>
              <a:spcBef>
                <a:spcPts val="450"/>
              </a:spcBef>
            </a:pPr>
            <a:r>
              <a:rPr lang="en-US" b="0" dirty="0"/>
              <a:t>Energy | Oil &amp; Gas | Power Gen</a:t>
            </a:r>
          </a:p>
          <a:p>
            <a:pPr marL="185208" lvl="1">
              <a:lnSpc>
                <a:spcPct val="160000"/>
              </a:lnSpc>
              <a:spcBef>
                <a:spcPts val="450"/>
              </a:spcBef>
            </a:pPr>
            <a:r>
              <a:rPr lang="en-US" dirty="0"/>
              <a:t>Quality Inspection</a:t>
            </a:r>
          </a:p>
          <a:p>
            <a:pPr lvl="1">
              <a:lnSpc>
                <a:spcPct val="160000"/>
              </a:lnSpc>
              <a:spcBef>
                <a:spcPts val="450"/>
              </a:spcBef>
            </a:pPr>
            <a:r>
              <a:rPr lang="en-US" sz="1800" b="0" dirty="0"/>
              <a:t>Automotive | Aerospace &amp; Defense | Research &amp; Development.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8035"/>
            <a:ext cx="7886700" cy="653654"/>
          </a:xfrm>
        </p:spPr>
        <p:txBody>
          <a:bodyPr/>
          <a:lstStyle/>
          <a:p>
            <a:r>
              <a:rPr lang="en-US" dirty="0">
                <a:solidFill>
                  <a:srgbClr val="005EB8"/>
                </a:solidFill>
              </a:rPr>
              <a:t>Industries 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08075" hangingPunct="0">
              <a:lnSpc>
                <a:spcPct val="120000"/>
              </a:lnSpc>
              <a:spcBef>
                <a:spcPts val="1125"/>
              </a:spcBef>
            </a:pPr>
            <a:fld id="{86CB4B4D-7CA3-9044-876B-883B54F8677D}" type="slidenum">
              <a:rPr lang="en-US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308075" hangingPunct="0">
                <a:lnSpc>
                  <a:spcPct val="120000"/>
                </a:lnSpc>
                <a:spcBef>
                  <a:spcPts val="1125"/>
                </a:spcBef>
              </a:pPr>
              <a:t>4</a:t>
            </a:fld>
            <a:endParaRPr lang="en-US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341829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17" y="1215768"/>
            <a:ext cx="3931103" cy="262073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9610" y="1948673"/>
            <a:ext cx="4667481" cy="2251215"/>
          </a:xfrm>
        </p:spPr>
        <p:txBody>
          <a:bodyPr>
            <a:normAutofit fontScale="92500"/>
          </a:bodyPr>
          <a:lstStyle/>
          <a:p>
            <a:pPr>
              <a:spcBef>
                <a:spcPts val="450"/>
              </a:spcBef>
            </a:pPr>
            <a:r>
              <a:rPr lang="en-US" dirty="0"/>
              <a:t>Solutions from TMS Rental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Sensors</a:t>
            </a:r>
          </a:p>
          <a:p>
            <a:pPr lvl="2">
              <a:spcBef>
                <a:spcPts val="450"/>
              </a:spcBef>
            </a:pPr>
            <a:r>
              <a:rPr lang="en-US" sz="1500" b="0" dirty="0"/>
              <a:t>Accelerometers | Microphones | Pressure Sensors | Impedance Heads | Strain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Systems</a:t>
            </a:r>
          </a:p>
          <a:p>
            <a:pPr lvl="2">
              <a:spcBef>
                <a:spcPts val="450"/>
              </a:spcBef>
            </a:pPr>
            <a:r>
              <a:rPr lang="en-US" sz="1500" b="0" dirty="0"/>
              <a:t>Modal &amp; Vibration Shakers | Sound Level Meters | Noise Monitoring Kits | Portable Calibrators | DAQ | Wheel Force </a:t>
            </a:r>
          </a:p>
          <a:p>
            <a:pPr lvl="2">
              <a:spcBef>
                <a:spcPts val="450"/>
              </a:spcBef>
            </a:pPr>
            <a:endParaRPr lang="en-US" sz="1500" b="0" dirty="0"/>
          </a:p>
          <a:p>
            <a:pPr lvl="1">
              <a:spcBef>
                <a:spcPts val="450"/>
              </a:spcBef>
            </a:pPr>
            <a:endParaRPr lang="en-US" sz="15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8442"/>
            <a:ext cx="7886700" cy="653654"/>
          </a:xfrm>
        </p:spPr>
        <p:txBody>
          <a:bodyPr/>
          <a:lstStyle/>
          <a:p>
            <a:r>
              <a:rPr lang="en-US" dirty="0">
                <a:solidFill>
                  <a:srgbClr val="005EB8"/>
                </a:solidFill>
              </a:rPr>
              <a:t>Sound &amp; Vibration Rental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5720" y="1199436"/>
            <a:ext cx="6223080" cy="949404"/>
          </a:xfrm>
        </p:spPr>
        <p:txBody>
          <a:bodyPr/>
          <a:lstStyle/>
          <a:p>
            <a:pPr>
              <a:spcBef>
                <a:spcPts val="450"/>
              </a:spcBef>
            </a:pPr>
            <a:r>
              <a:rPr lang="en-US" dirty="0"/>
              <a:t>Rent World Class Products</a:t>
            </a:r>
          </a:p>
          <a:p>
            <a:pPr lvl="1">
              <a:spcBef>
                <a:spcPts val="450"/>
              </a:spcBef>
            </a:pPr>
            <a:r>
              <a:rPr lang="en-US" sz="1350" b="0" dirty="0"/>
              <a:t>PCB | TMS | Larson Davis | MTS | Siemens | NI | M+P | Crystal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08075" hangingPunct="0">
              <a:lnSpc>
                <a:spcPct val="120000"/>
              </a:lnSpc>
              <a:spcBef>
                <a:spcPts val="1125"/>
              </a:spcBef>
            </a:pPr>
            <a:fld id="{86CB4B4D-7CA3-9044-876B-883B54F8677D}" type="slidenum">
              <a:rPr lang="en-US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308075" hangingPunct="0">
                <a:lnSpc>
                  <a:spcPct val="120000"/>
                </a:lnSpc>
                <a:spcBef>
                  <a:spcPts val="1125"/>
                </a:spcBef>
              </a:pPr>
              <a:t>5</a:t>
            </a:fld>
            <a:endParaRPr lang="en-US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283112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692" y="1365800"/>
            <a:ext cx="3931103" cy="262073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1419" y="1085136"/>
            <a:ext cx="5035054" cy="3182064"/>
          </a:xfrm>
        </p:spPr>
        <p:txBody>
          <a:bodyPr>
            <a:normAutofit/>
          </a:bodyPr>
          <a:lstStyle/>
          <a:p>
            <a:pPr>
              <a:spcBef>
                <a:spcPts val="450"/>
              </a:spcBef>
            </a:pPr>
            <a:r>
              <a:rPr lang="en-US" dirty="0"/>
              <a:t>Sensors &amp; Systems Rented Globally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Aerospace &amp; Defense</a:t>
            </a:r>
          </a:p>
          <a:p>
            <a:pPr lvl="2">
              <a:spcBef>
                <a:spcPts val="450"/>
              </a:spcBef>
            </a:pPr>
            <a:r>
              <a:rPr lang="en-US" sz="1200" b="0" dirty="0"/>
              <a:t>Ex: Ground Vibration | Satellite Testing | Force Limited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Automotive</a:t>
            </a:r>
          </a:p>
          <a:p>
            <a:pPr lvl="2">
              <a:spcBef>
                <a:spcPts val="450"/>
              </a:spcBef>
            </a:pPr>
            <a:r>
              <a:rPr lang="en-US" sz="1200" b="0" dirty="0"/>
              <a:t>Ex: Modal Analysis | NVH Testing | Wheel Force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Test &amp; Measurement </a:t>
            </a:r>
          </a:p>
          <a:p>
            <a:pPr lvl="2">
              <a:spcBef>
                <a:spcPts val="450"/>
              </a:spcBef>
            </a:pPr>
            <a:r>
              <a:rPr lang="en-US" sz="1200" b="0" dirty="0"/>
              <a:t>Ex: Research &amp; Development | Consumer Goods 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Environmental Noise Monitoring 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Noise &amp; Vibration Industrial Hygiene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8788"/>
            <a:ext cx="7886700" cy="653654"/>
          </a:xfrm>
        </p:spPr>
        <p:txBody>
          <a:bodyPr/>
          <a:lstStyle/>
          <a:p>
            <a:r>
              <a:rPr lang="en-US" dirty="0">
                <a:solidFill>
                  <a:srgbClr val="005EB8"/>
                </a:solidFill>
              </a:rPr>
              <a:t>Industries &amp; Applications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08075" hangingPunct="0">
              <a:lnSpc>
                <a:spcPct val="120000"/>
              </a:lnSpc>
              <a:spcBef>
                <a:spcPts val="1125"/>
              </a:spcBef>
            </a:pPr>
            <a:fld id="{86CB4B4D-7CA3-9044-876B-883B54F8677D}" type="slidenum">
              <a:rPr lang="en-US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308075" hangingPunct="0">
                <a:lnSpc>
                  <a:spcPct val="120000"/>
                </a:lnSpc>
                <a:spcBef>
                  <a:spcPts val="1125"/>
                </a:spcBef>
              </a:pPr>
              <a:t>6</a:t>
            </a:fld>
            <a:endParaRPr lang="en-US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80908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601" y="3040380"/>
            <a:ext cx="944881" cy="1417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2" t="5895" r="7337" b="5022"/>
          <a:stretch/>
        </p:blipFill>
        <p:spPr>
          <a:xfrm>
            <a:off x="5019763" y="3097640"/>
            <a:ext cx="1404983" cy="1302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9" r="16511" b="4694"/>
          <a:stretch/>
        </p:blipFill>
        <p:spPr>
          <a:xfrm>
            <a:off x="7315200" y="2655570"/>
            <a:ext cx="868680" cy="177927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1420" y="1085136"/>
            <a:ext cx="4564461" cy="3228246"/>
          </a:xfrm>
        </p:spPr>
        <p:txBody>
          <a:bodyPr>
            <a:normAutofit/>
          </a:bodyPr>
          <a:lstStyle/>
          <a:p>
            <a:pPr>
              <a:spcBef>
                <a:spcPts val="450"/>
              </a:spcBef>
            </a:pPr>
            <a:r>
              <a:rPr lang="en-US" dirty="0"/>
              <a:t>Precision, Reliability, Usability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Laboratory Calibration Systems</a:t>
            </a:r>
          </a:p>
          <a:p>
            <a:pPr>
              <a:spcBef>
                <a:spcPts val="450"/>
              </a:spcBef>
            </a:pPr>
            <a:r>
              <a:rPr lang="en-US" dirty="0"/>
              <a:t>For Your Sensors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Vibration &amp; Shock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Acoustic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Dynamic Pressure</a:t>
            </a:r>
          </a:p>
          <a:p>
            <a:pPr>
              <a:spcBef>
                <a:spcPts val="450"/>
              </a:spcBef>
            </a:pPr>
            <a:r>
              <a:rPr lang="en-US" dirty="0"/>
              <a:t>Turn-key Experience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Installation and Training Services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Ongoing Maintenance and Support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3852"/>
            <a:ext cx="7886700" cy="653654"/>
          </a:xfrm>
        </p:spPr>
        <p:txBody>
          <a:bodyPr/>
          <a:lstStyle/>
          <a:p>
            <a:r>
              <a:rPr lang="en-US" dirty="0">
                <a:solidFill>
                  <a:srgbClr val="005EB8"/>
                </a:solidFill>
              </a:rPr>
              <a:t>Calibration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08075" hangingPunct="0">
              <a:lnSpc>
                <a:spcPct val="120000"/>
              </a:lnSpc>
              <a:spcBef>
                <a:spcPts val="1125"/>
              </a:spcBef>
            </a:pPr>
            <a:fld id="{86CB4B4D-7CA3-9044-876B-883B54F8677D}" type="slidenum">
              <a:rPr lang="en-US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308075" hangingPunct="0">
                <a:lnSpc>
                  <a:spcPct val="120000"/>
                </a:lnSpc>
                <a:spcBef>
                  <a:spcPts val="1125"/>
                </a:spcBef>
              </a:pPr>
              <a:t>7</a:t>
            </a:fld>
            <a:endParaRPr lang="en-US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5EAD93-D0CF-AD4D-963F-43EC624AE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3703" y="656382"/>
            <a:ext cx="2607336" cy="195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6547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1420" y="1085136"/>
            <a:ext cx="4564461" cy="2489337"/>
          </a:xfrm>
        </p:spPr>
        <p:txBody>
          <a:bodyPr/>
          <a:lstStyle/>
          <a:p>
            <a:pPr>
              <a:spcBef>
                <a:spcPts val="450"/>
              </a:spcBef>
            </a:pPr>
            <a:r>
              <a:rPr lang="en-US" dirty="0"/>
              <a:t>World Class Metrology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Aerospace &amp; Defense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Automotive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Test &amp; Measurement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Energy &amp; Power Generation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Regional Metrology Service Providers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National Metrology &amp; Primary Laboratories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5170"/>
            <a:ext cx="7886700" cy="653654"/>
          </a:xfrm>
        </p:spPr>
        <p:txBody>
          <a:bodyPr/>
          <a:lstStyle/>
          <a:p>
            <a:r>
              <a:rPr lang="en-US" dirty="0">
                <a:solidFill>
                  <a:srgbClr val="005EB8"/>
                </a:solidFill>
              </a:rPr>
              <a:t>Industries &amp; Applications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08075" hangingPunct="0">
              <a:lnSpc>
                <a:spcPct val="120000"/>
              </a:lnSpc>
              <a:spcBef>
                <a:spcPts val="1125"/>
              </a:spcBef>
            </a:pPr>
            <a:fld id="{86CB4B4D-7CA3-9044-876B-883B54F8677D}" type="slidenum">
              <a:rPr lang="en-US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308075" hangingPunct="0">
                <a:lnSpc>
                  <a:spcPct val="120000"/>
                </a:lnSpc>
                <a:spcBef>
                  <a:spcPts val="1125"/>
                </a:spcBef>
              </a:pPr>
              <a:t>8</a:t>
            </a:fld>
            <a:endParaRPr lang="en-US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2" b="3339"/>
          <a:stretch/>
        </p:blipFill>
        <p:spPr>
          <a:xfrm>
            <a:off x="5583468" y="1048354"/>
            <a:ext cx="2676612" cy="1892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0" b="12959"/>
          <a:stretch/>
        </p:blipFill>
        <p:spPr>
          <a:xfrm>
            <a:off x="5583468" y="3040381"/>
            <a:ext cx="2676612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0843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697" y="1457545"/>
            <a:ext cx="2410466" cy="245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1418" y="1085136"/>
            <a:ext cx="5547279" cy="3200537"/>
          </a:xfrm>
        </p:spPr>
        <p:txBody>
          <a:bodyPr>
            <a:normAutofit/>
          </a:bodyPr>
          <a:lstStyle/>
          <a:p>
            <a:pPr>
              <a:spcBef>
                <a:spcPts val="450"/>
              </a:spcBef>
            </a:pPr>
            <a:r>
              <a:rPr lang="en-US" dirty="0"/>
              <a:t>Promote Safety, Reduce Downtime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Broad </a:t>
            </a:r>
            <a:r>
              <a:rPr lang="en-US" sz="1125" b="0" dirty="0"/>
              <a:t>(5 Hz - 10 kHz) </a:t>
            </a:r>
            <a:r>
              <a:rPr lang="en-US" sz="1500" b="0" dirty="0"/>
              <a:t>&amp; Low Frequency </a:t>
            </a:r>
            <a:r>
              <a:rPr lang="en-US" sz="1125" b="0" dirty="0"/>
              <a:t>(0.7 Hz - 2 kHz) </a:t>
            </a:r>
            <a:r>
              <a:rPr lang="en-US" sz="1500" b="0" dirty="0"/>
              <a:t>Units</a:t>
            </a:r>
          </a:p>
          <a:p>
            <a:pPr>
              <a:spcBef>
                <a:spcPts val="450"/>
              </a:spcBef>
            </a:pPr>
            <a:r>
              <a:rPr lang="en-US" dirty="0"/>
              <a:t>Field Validation of Sensors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Accelerometers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4-20 mA Loop Vibration Transmitters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Velocity Sensors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Proximity Probes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Electronic Vibration Switches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PLC, DCS, SCADA Alerts &amp; Alarms</a:t>
            </a:r>
          </a:p>
          <a:p>
            <a:pPr lvl="1">
              <a:spcBef>
                <a:spcPts val="450"/>
              </a:spcBef>
            </a:pPr>
            <a:r>
              <a:rPr lang="en-US" sz="1500" b="0" dirty="0"/>
              <a:t>Vibration Analyzers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489"/>
            <a:ext cx="7886700" cy="653654"/>
          </a:xfrm>
        </p:spPr>
        <p:txBody>
          <a:bodyPr/>
          <a:lstStyle/>
          <a:p>
            <a:r>
              <a:rPr lang="en-US" dirty="0">
                <a:solidFill>
                  <a:srgbClr val="005EB8"/>
                </a:solidFill>
              </a:rPr>
              <a:t>Portable Vibration Calibration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08075" hangingPunct="0">
              <a:lnSpc>
                <a:spcPct val="120000"/>
              </a:lnSpc>
              <a:spcBef>
                <a:spcPts val="1125"/>
              </a:spcBef>
            </a:pPr>
            <a:fld id="{86CB4B4D-7CA3-9044-876B-883B54F8677D}" type="slidenum">
              <a:rPr lang="en-US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308075" hangingPunct="0">
                <a:lnSpc>
                  <a:spcPct val="120000"/>
                </a:lnSpc>
                <a:spcBef>
                  <a:spcPts val="1125"/>
                </a:spcBef>
              </a:pPr>
              <a:t>9</a:t>
            </a:fld>
            <a:endParaRPr lang="en-US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484162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623</Words>
  <Application>Microsoft Macintosh PowerPoint</Application>
  <PresentationFormat>On-screen Show (16:9)</PresentationFormat>
  <Paragraphs>154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The Modal Shop</vt:lpstr>
      <vt:lpstr>Who is The Modal Shop?</vt:lpstr>
      <vt:lpstr>How can we help?</vt:lpstr>
      <vt:lpstr>Industries Served</vt:lpstr>
      <vt:lpstr>Sound &amp; Vibration Rental</vt:lpstr>
      <vt:lpstr>Industries &amp; Applications</vt:lpstr>
      <vt:lpstr>Calibration Systems</vt:lpstr>
      <vt:lpstr>Industries &amp; Applications</vt:lpstr>
      <vt:lpstr>Portable Vibration Calibration</vt:lpstr>
      <vt:lpstr>Industries &amp; Applications</vt:lpstr>
      <vt:lpstr>Structural Test Products</vt:lpstr>
      <vt:lpstr>Industries &amp; Applications</vt:lpstr>
      <vt:lpstr>Digital Sensing</vt:lpstr>
      <vt:lpstr>Industries &amp; Applications</vt:lpstr>
      <vt:lpstr>Non-Destructive Test Systems</vt:lpstr>
      <vt:lpstr>Industries &amp; Applications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Modal Shop</dc:title>
  <dc:creator>Microsoft Office User</dc:creator>
  <cp:lastModifiedBy>Microsoft Office User</cp:lastModifiedBy>
  <cp:revision>13</cp:revision>
  <dcterms:created xsi:type="dcterms:W3CDTF">2022-10-20T21:02:03Z</dcterms:created>
  <dcterms:modified xsi:type="dcterms:W3CDTF">2023-01-09T14:49:40Z</dcterms:modified>
</cp:coreProperties>
</file>